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25"/>
  </p:notesMasterIdLst>
  <p:handoutMasterIdLst>
    <p:handoutMasterId r:id="rId26"/>
  </p:handoutMasterIdLst>
  <p:sldIdLst>
    <p:sldId id="290" r:id="rId5"/>
    <p:sldId id="293" r:id="rId6"/>
    <p:sldId id="304" r:id="rId7"/>
    <p:sldId id="306" r:id="rId8"/>
    <p:sldId id="294" r:id="rId9"/>
    <p:sldId id="297" r:id="rId10"/>
    <p:sldId id="299" r:id="rId11"/>
    <p:sldId id="295" r:id="rId12"/>
    <p:sldId id="296" r:id="rId13"/>
    <p:sldId id="300" r:id="rId14"/>
    <p:sldId id="301" r:id="rId15"/>
    <p:sldId id="305" r:id="rId16"/>
    <p:sldId id="313" r:id="rId17"/>
    <p:sldId id="308" r:id="rId18"/>
    <p:sldId id="309" r:id="rId19"/>
    <p:sldId id="310" r:id="rId20"/>
    <p:sldId id="311" r:id="rId21"/>
    <p:sldId id="302" r:id="rId22"/>
    <p:sldId id="298" r:id="rId23"/>
    <p:sldId id="312" r:id="rId24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S" initials="HS" lastIdx="11" clrIdx="0">
    <p:extLst>
      <p:ext uri="{19B8F6BF-5375-455C-9EA6-DF929625EA0E}">
        <p15:presenceInfo xmlns:p15="http://schemas.microsoft.com/office/powerpoint/2012/main" userId="HS" providerId="None"/>
      </p:ext>
    </p:extLst>
  </p:cmAuthor>
  <p:cmAuthor id="2" name="Spruijt, M (Martin)" initials="SM(" lastIdx="6" clrIdx="1">
    <p:extLst>
      <p:ext uri="{19B8F6BF-5375-455C-9EA6-DF929625EA0E}">
        <p15:presenceInfo xmlns:p15="http://schemas.microsoft.com/office/powerpoint/2012/main" userId="S::martin.spruijt@pwnt.com::bba7c3dd-69fd-4320-9c21-b94aaae855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E21A1A"/>
    <a:srgbClr val="F2F2F2"/>
    <a:srgbClr val="E1E7E8"/>
    <a:srgbClr val="000000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6682" autoAdjust="0"/>
  </p:normalViewPr>
  <p:slideViewPr>
    <p:cSldViewPr snapToGrid="0" snapToObjects="1">
      <p:cViewPr varScale="1">
        <p:scale>
          <a:sx n="62" d="100"/>
          <a:sy n="62" d="100"/>
        </p:scale>
        <p:origin x="312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4-05T13:47:29.058" idx="1">
    <p:pos x="6828" y="919"/>
    <p:text>In de ontwerpfase van de demonstratie-installatie is het functioneren op basis van afbraak medicijnen en bromaatvorming van het Roturi-systeem onderzocht in een pilot. Op basis van dit onderzoek werd besloten of de Roturi in de demonstratie-installatie zou worden opgenomen naast twee conventionele ozontechnieken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4-05T13:51:14.473" idx="2">
    <p:pos x="3035" y="1158"/>
    <p:text>Op basis van de in dit pilotonderzoek behaalde resultaten heeft HHNK ervoor gekozen om het Roturi-inbrengsysteem definitief in het ontwerp van de demonstratie-installatie op te nemen.</p:text>
    <p:extLst>
      <p:ext uri="{C676402C-5697-4E1C-873F-D02D1690AC5C}">
        <p15:threadingInfo xmlns:p15="http://schemas.microsoft.com/office/powerpoint/2012/main" timeZoneBias="-120"/>
      </p:ext>
    </p:extLst>
  </p:cm>
  <p:cm authorId="2" dt="2022-04-05T13:51:55.783" idx="3">
    <p:pos x="10" y="10"/>
    <p:text>Het Roturi-systeem behaalt een afbraak van meer dan 70 procent bij een ozondosering van 0,6 gO3/gDOC.</p:text>
    <p:extLst>
      <p:ext uri="{C676402C-5697-4E1C-873F-D02D1690AC5C}">
        <p15:threadingInfo xmlns:p15="http://schemas.microsoft.com/office/powerpoint/2012/main" timeZoneBias="-120"/>
      </p:ext>
    </p:extLst>
  </p:cm>
  <p:cm authorId="2" dt="2022-04-05T13:52:13.887" idx="4">
    <p:pos x="146" y="146"/>
    <p:text>De operating window van de Roturi-installatie is een ozondosering van 0,25 tot 0,6 gO3/gDOC en geeft een indicatie voor de instelparameters van de demo-installatie.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4-05T13:52:46.451" idx="5">
    <p:pos x="10" y="10"/>
    <p:text>ik zou in de dia's hierna eerst diffusor/venturi beschrijven, daarna roturi (dus andere volgorde)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4-05T13:53:39.530" idx="6">
    <p:pos x="1980" y="1806"/>
    <p:text>Dr. Joop Kruithof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8:54:40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1622 24575,'1220'0'0,"-1214"0"0,0 0 0,0-1 0,1 1 0,-1-1 0,0-1 0,0 1 0,0-1 0,-1 0 0,1 0 0,0-1 0,-1 0 0,1 0 0,-1 0 0,0-1 0,6-4 0,-5 1 0,1 0 0,-1 0 0,-1-1 0,1 1 0,-1-1 0,0 0 0,-1-1 0,0 1 0,3-11 0,2-10 0,-2 0 0,-2 0 0,0 0 0,-2-1 0,0-41 0,-3 36 0,2-1 0,1 1 0,2 0 0,13-50 0,-9 50 0,-3 0 0,0-1 0,0-49 0,-8-113 0,-1 66 0,3-106 0,1 228 0,0-1 0,1 1 0,0-1 0,0 1 0,1 0 0,1 0 0,0 0 0,0 0 0,7-10 0,6-9 0,31-40 0,-42 62 0,0 0 0,0 0 0,1 1 0,0 0 0,0 0 0,1 1 0,0-1 0,0 2 0,0-1 0,0 1 0,1 0 0,-1 1 0,1 0 0,0 1 0,0-1 0,11 0 0,14 0 0,0 1 0,1 1 0,37 5 0,15 0 0,-82-4 0,-1 0 0,0 0 0,0 0 0,0 1 0,0-1 0,1 1 0,-1 0 0,0 0 0,0 1 0,-1-1 0,1 1 0,0 0 0,0 0 0,-1 0 0,1 0 0,-1 1 0,0-1 0,0 1 0,0 0 0,5 6 0,-4-3 0,-1 0 0,0 1 0,0-1 0,0 1 0,-1 0 0,0 0 0,-1 0 0,0 0 0,0 0 0,0 0 0,-1 11 0,-1 354 0,-2-130 0,4-226 0,1 0 0,0 0 0,7 21 0,4 36 0,-11-45 0,2 0 0,2 0 0,0-1 0,2 0 0,0-1 0,20 40 0,-22-48 0,0 0 0,-1 1 0,-1 0 0,3 27 0,0-1 0,0 13-1365,-5-29-5461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8:55:09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1622 24575,'157'278'0,"-140"-248"0,-15-26 0,-1 0 0,1 0 0,0-1 0,0 1 0,0 0 0,0-1 0,0 0 0,1 1 0,0-1 0,0 0 0,0-1 0,0 1 0,0 0 0,0-1 0,1 0 0,-1 1 0,1-1 0,-1-1 0,1 1 0,0-1 0,0 1 0,0-1 0,0 0 0,0 0 0,5 0 0,1 0 0,0 0 0,0 0 0,-1-1 0,1-1 0,0 1 0,0-2 0,-1 1 0,1-1 0,-1-1 0,1 0 0,15-7 0,-15 4 0,-1 0 0,0 0 0,0-1 0,-1 0 0,1-1 0,-2 0 0,1 0 0,-1-1 0,0 0 0,5-11 0,16-27 0,-3-2 0,24-63 0,-26 60 0,-13 33 0,-2 0 0,0 0 0,-1-1 0,-1 0 0,-1-1 0,5-37 0,-9-258 0,-4 145 0,3-409 0,0 575 0,0-1 0,1 1 0,-1-1 0,1 1 0,0 0 0,1-1 0,-1 1 0,1 0 0,0 0 0,0 0 0,1 0 0,-1 0 0,1 0 0,0 1 0,1-1 0,-1 1 0,1 0 0,0 0 0,0 0 0,0 0 0,0 1 0,1 0 0,-1 0 0,1 0 0,0 0 0,0 1 0,0 0 0,0 0 0,0 0 0,1 1 0,9-2 0,29-3 0,1 2 0,-1 3 0,61 5 0,1-1 0,-29-4 0,81 3 0,-154-2 0,0 1 0,0 0 0,-1 0 0,1 0 0,0 0 0,-1 0 0,1 1 0,0-1 0,-1 1 0,0 0 0,0 0 0,1 1 0,-1-1 0,0 1 0,-1-1 0,1 1 0,3 3 0,-2 1 0,1 0 0,-1 0 0,-1 0 0,1 0 0,-1 0 0,-1 1 0,5 15 0,-3 5 0,0 1 0,-1 1 0,-3 41 0,-2 690 0,2-469 0,-5-257 0,3-30 0,1 1 0,0-1 0,0 0 0,1 1 0,-1-1 0,2 10 0,-1-14 0,1 1 0,0-1 0,-1 0 0,1 1 0,0-1 0,0 0 0,0 0 0,0 0 0,0 0 0,0 0 0,0 0 0,0 0 0,1 0 0,-1 0 0,0-1 0,0 1 0,1 0 0,-1-1 0,0 1 0,1-1 0,1 1 0,39 8 0,-20-5 0,28 13 0,-32-10 0,0-1 0,1-1 0,0-1 0,29 4 0,296-6 0,-170-5 0,-172 3 0,0 1 0,0-1 0,1 0 0,-1 0 0,0-1 0,0 1 0,0 0 0,0-1 0,0 1 0,0-1 0,0 0 0,0 1 0,-1-1 0,1 0 0,0 0 0,0 0 0,-1-1 0,1 1 0,0 0 0,-1-1 0,1 1 0,-1-1 0,0 1 0,1-1 0,-1 1 0,0-1 0,0 0 0,1-3 0,0-2 0,-1 0 0,1 0 0,-2-1 0,1 1 0,-1-1 0,-1-12 0,1 11 0,0-67 0,11-77 0,1-43 0,-13-595 0,3 773 0,0 1 0,2 0 0,0-1 0,1 2 0,0-1 0,1 0 0,1 1 0,1 0 0,13-20 0,-7 11 0,-2 0 0,15-42 0,-26 62 0,2-4 0,-1 0 0,1 0 0,1 0 0,0 0 0,8-14 0,-9 21 0,-1-1 0,0 1 0,1-1 0,-1 1 0,1 0 0,0 0 0,0 0 0,0 0 0,0 0 0,0 1 0,0 0 0,0-1 0,0 1 0,1 0 0,-1 0 0,0 1 0,1-1 0,-1 1 0,6 0 0,3-1 0,1 1 0,-1 0 0,0 1 0,1 0 0,-1 1 0,0 1 0,0 0 0,0 0 0,0 2 0,11 5 0,-7-2 0,-1 2 0,-1 0 0,1 1 0,-2 0 0,0 1 0,17 18 0,9 9 0,-30-33 0,-1 2 0,0-1 0,-1 1 0,0 0 0,0 1 0,0 0 0,-1 0 0,-1 0 0,9 20 0,-7-10 0,-2 1 0,-1 0 0,0-1 0,1 41 0,-8 87 0,0-49 0,2-64 0,2 0 0,1 0 0,13 60 0,-12-73 0,0 0 0,-1 1 0,-2 40 0,-1-46 0,0-1 0,2 1 0,-1-1 0,2 1 0,0-1 0,1 1 0,0-1 0,11 26 0,5-3 0,-2 1 0,-2 1 0,18 71 0,20 72 0,-27-68-1365,-24-94-5461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8:55:33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24575,'4'132'0,"36"229"0,-35-313 0,-2 0 0,-3 58 0,2 48 0,-2-152 0,0 0 0,0 1 0,0-1 0,1 0 0,-1 0 0,1 0 0,0 0 0,-1 1 0,1-1 0,0 0 0,0 0 0,0 0 0,1 0 0,1 2 0,-2-3 0,0 0 0,0-1 0,-1 1 0,1-1 0,0 0 0,0 1 0,0-1 0,0 0 0,0 1 0,0-1 0,0 0 0,0 0 0,0 0 0,0 0 0,0 0 0,0 0 0,0 0 0,0 0 0,0 0 0,0-1 0,0 1 0,0 0 0,1-1 0,6-3 0,0-1 0,0 0 0,0-1 0,0 1 0,11-12 0,6-5 0,-6 10 0,0-2 0,-1 0 0,-1-1 0,-1-1 0,0 0 0,-1-1 0,-1-1 0,0 0 0,-1-1 0,-1-1 0,11-25 0,-8 14-120,-3 8-87,-1 0-1,-1-1 1,-2 0-1,0-1 1,4-25-1,-8 27-6618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8:55:22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1596 24575,'8'6'0,"0"-1"0,1-1 0,0 0 0,-1 0 0,2 0 0,-1-1 0,0-1 0,0 1 0,17 1 0,-13-2 0,46 7 0,0-4 0,0-2 0,83-6 0,-20 0 0,-117 3 0,0 0 0,1 0 0,-1-1 0,0 0 0,1 0 0,-1 0 0,0-1 0,0 1 0,0-1 0,0 0 0,-1-1 0,1 1 0,7-6 0,-4 1 0,-1 0 0,-1 0 0,1-1 0,-1 1 0,0-1 0,7-15 0,5-5 0,-1-1 0,-2-1 0,-1-1 0,-2 0 0,0-1 0,8-42 0,-15 54 0,1-1 0,1 1 0,1 0 0,16-28 0,-15 29 0,0 0 0,0 0 0,-2-1 0,9-35 0,14-161 0,-26 205 0,-1-1 0,2 0 0,0 1 0,0 0 0,9-14 0,-7 13 0,0 0 0,-1 0 0,-1-1 0,5-13 0,-10 25 0,14-54 0,2 0 0,29-66 0,-23 68 0,23-82 0,-34 99 0,-10 30 0,1 0 0,0 1 0,0-1 0,0 1 0,1 0 0,0 0 0,0 0 0,0 0 0,1 0 0,0 1 0,-1-1 0,2 1 0,-1 0 0,0 0 0,7-4 0,2 2 0,0 0 0,0 1 0,0 0 0,1 1 0,15-3 0,-27 7 0,38-12 0,37-16 0,-51 17 0,1 2 0,0 0 0,0 2 0,31-4 0,-21 6 0,-1 2 0,1 2 0,0 1 0,-1 2 0,40 7 0,-72-8 0,-1-1 0,0 1 0,0 0 0,0 0 0,0 1 0,0-1 0,0 1 0,0-1 0,0 1 0,-1 0 0,1 0 0,-1 0 0,1 0 0,-1 1 0,0-1 0,0 1 0,0-1 0,0 1 0,0 0 0,-1 0 0,1 0 0,-1-1 0,0 2 0,0-1 0,2 5 0,-1 6 0,0 0 0,-1 0 0,-1 1 0,-3 26 0,2-27 0,0 0 0,1 1 0,3 25 0,42 111 0,-29-104 0,19 94 0,-24-73 0,-3-26 0,4 76 0,-8-64 0,19 98 0,-13-99 0,6 101 0,-17-65 0,2 55 0,-1-140 0,1-1 0,0 1 0,-1-1 0,1 1 0,0-1 0,1 0 0,-1 0 0,1 1 0,-1-1 0,1 0 0,0-1 0,0 1 0,0 0 0,1 0 0,-1-1 0,3 3 0,1-1 0,0 0 0,0 0 0,0 0 0,0-1 0,1 0 0,-1 0 0,11 3 0,8-1 0,0 0 0,0-1 0,33 0 0,-58-4 0,363 2 0,-180-4 0,-153 0 0,-1 0 0,37-10 0,-6 2 0,68-12 0,-71 10 0,1 3 0,81-2 0,182 12-1365,-290-1-5461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8:55:23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397 525 24575,'-56'-72'0,"36"51"0,1-2 0,1 0 0,2-1 0,0-1 0,1-1 0,-21-51 0,21 51 0,-1 1 0,-1 0 0,-1 1 0,-26-26 0,16 18 0,-15-8-1365,24 28-5461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8:55:38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30 686 24575,'2'-18'0,"1"0"0,0 1 0,1-1 0,1 1 0,10-24 0,-4 9 0,0-2 0,-1-1 0,8-54 0,-8 52 0,-3 28 0,-2 28 0,-2 27 0,-4 48 0,2 32 0,6-97 0,0-21 0,-1-20 0,-1-16 0,-2 1 0,0-1 0,-2 0 0,-1 0 0,-1 0 0,-8-43 0,-16-2 0,2 12 0,19 50 0,0 0 0,-1 1 0,-1 0 0,0 0 0,0 0 0,-1 1 0,0 0 0,-1 0 0,0 0 0,-10-7 0,13 10 0,5 6 0,0-1 0,-1 1 0,1-1 0,0 1 0,-1 0 0,1-1 0,0 1 0,-1-1 0,1 1 0,-1 0 0,1-1 0,-1 1 0,1 0 0,-1 0 0,1-1 0,-1 1 0,1 0 0,-1 0 0,1 0 0,-1 0 0,1-1 0,-1 1 0,1 0 0,-1 0 0,1 0 0,-1 0 0,0 0 0,1 0 0,-1 1 0,1-1 0,-1 0 0,1 0 0,-1 0 0,0 1 0,-7 19 0,7 41 0,1-52 0,3 524 0,-2-540 0,-1 0 0,1 0 0,1 1 0,-1-1 0,1 0 0,1 1 0,-1 0 0,1-1 0,0 1 0,0 0 0,5-7 0,54-63 0,-18 23 0,-20 25 0,-18 22 0,-1-1 0,0 1 0,0-1 0,0 0 0,-1 0 0,0 0 0,0 0 0,5-16 0,18-52 0,-22 65 0,0 0 0,-1 0 0,0-1 0,-1 0 0,0 1 0,0-1 0,-1 0 0,-1-1 0,0 1 0,0 0 0,-1 0 0,-2-14 0,-2 9 0,0 0 0,-1 1 0,-1 0 0,0 0 0,-1 0 0,-14-22 0,18 31 0,-1 0 0,-1 0 0,1 1 0,-1-1 0,0 1 0,0 0 0,-1 0 0,1 1 0,-1-1 0,0 1 0,0 1 0,-1-1 0,1 1 0,-1 0 0,1 0 0,-1 1 0,-8-2 0,13 4 0,0 0 0,0 0 0,0 0 0,0 0 0,0 0 0,0 1 0,0-1 0,0 1 0,0-1 0,1 1 0,-1 0 0,0 0 0,0-1 0,0 1 0,1 1 0,-1-1 0,1 0 0,-1 0 0,1 0 0,-1 1 0,1-1 0,0 1 0,-1-1 0,1 1 0,0 0 0,0-1 0,0 1 0,0 0 0,1 0 0,-1 0 0,0-1 0,1 1 0,-1 0 0,1 0 0,0 0 0,0 0 0,-1 3 0,-1 11 0,1 1 0,1-1 0,1 26 0,0-26 0,-1 136 0,4 69 0,-2-206 27,1 0 0,1 0-1,0-1 1,8 18 0,10 35-1526,-18-45-5327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83B2E-F87B-446E-A71C-631CF04ED257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D5760-3A79-44D7-8325-203973731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176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WP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AB9E573-FBFC-43B5-A395-FD885620C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EDDC600-0524-46C3-B38E-1552F7040F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696416" y="5594666"/>
            <a:ext cx="1314768" cy="74358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4EC9BF99-CEC7-4CE0-905C-E382385F16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02725" y="5594666"/>
            <a:ext cx="1314768" cy="74358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Logo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1D858E2-6FEB-4D12-8E03-A2718ABD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550222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73AA8C2-362C-49B5-B28A-447DA7BDC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120" y="1501199"/>
            <a:ext cx="10515600" cy="1655763"/>
          </a:xfr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nl-NL" dirty="0" err="1"/>
              <a:t>Title</a:t>
            </a:r>
            <a:endParaRPr lang="en-GB" dirty="0"/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26D911F4-CAD7-4384-9D1F-A5A6F14766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120" y="3435946"/>
            <a:ext cx="10515600" cy="455610"/>
          </a:xfrm>
        </p:spPr>
        <p:txBody>
          <a:bodyPr>
            <a:normAutofit/>
          </a:bodyPr>
          <a:lstStyle>
            <a:lvl1pPr marL="0" indent="0" algn="l">
              <a:buNone/>
              <a:defRPr lang="en-GB" sz="24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Author</a:t>
            </a:r>
          </a:p>
        </p:txBody>
      </p:sp>
      <p:sp>
        <p:nvSpPr>
          <p:cNvPr id="10" name="Tijdelijke aanduiding voor afbeelding 4">
            <a:extLst>
              <a:ext uri="{FF2B5EF4-FFF2-40B4-BE49-F238E27FC236}">
                <a16:creationId xmlns:a16="http://schemas.microsoft.com/office/drawing/2014/main" id="{B81D6460-E5D6-4F46-8A75-AE033CCE2D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25227" y="5594665"/>
            <a:ext cx="1314768" cy="74358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55400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73C2B1E-80EC-4AE3-9883-50DC50433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107C10B-C49A-4937-B202-883B41BDC7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22432" r="59388" b="67546"/>
          <a:stretch/>
        </p:blipFill>
        <p:spPr>
          <a:xfrm>
            <a:off x="564885" y="911180"/>
            <a:ext cx="528092" cy="540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E6DAF4C-8106-48DE-9729-7BFE6D642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7" t="65523" r="59412" b="23597"/>
          <a:stretch/>
        </p:blipFill>
        <p:spPr>
          <a:xfrm>
            <a:off x="555105" y="1960688"/>
            <a:ext cx="537872" cy="5400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8DB8106-ED22-4E29-83B7-1BBC718B0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16" t="50615" r="59060" b="36793"/>
          <a:stretch/>
        </p:blipFill>
        <p:spPr>
          <a:xfrm>
            <a:off x="590400" y="2993586"/>
            <a:ext cx="459857" cy="54000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3AF3CA96-E42D-41D8-850A-FACB442BE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6" t="79823" r="58700" b="9473"/>
          <a:stretch/>
        </p:blipFill>
        <p:spPr>
          <a:xfrm>
            <a:off x="6357625" y="911180"/>
            <a:ext cx="592469" cy="5400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1B322AC2-E328-486F-A3FE-C1AA64F64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2" t="38934" r="6622" b="54711"/>
          <a:stretch/>
        </p:blipFill>
        <p:spPr>
          <a:xfrm>
            <a:off x="6298895" y="1956241"/>
            <a:ext cx="709928" cy="5400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BC15AB8F-C010-4015-8934-31EFCE01DCE4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 t="23644" r="6622" b="70133"/>
          <a:stretch/>
        </p:blipFill>
        <p:spPr>
          <a:xfrm>
            <a:off x="6354763" y="2993586"/>
            <a:ext cx="663428" cy="540000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C112238-0049-4632-AC38-F1A634F9EDF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02717" y="911180"/>
            <a:ext cx="4035425" cy="54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23" name="Tijdelijke aanduiding voor tekst 4">
            <a:extLst>
              <a:ext uri="{FF2B5EF4-FFF2-40B4-BE49-F238E27FC236}">
                <a16:creationId xmlns:a16="http://schemas.microsoft.com/office/drawing/2014/main" id="{2CEBAB49-07DF-4BCD-B664-F2B1648EAC7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502718" y="1952383"/>
            <a:ext cx="4035425" cy="54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24" name="Tijdelijke aanduiding voor tekst 4">
            <a:extLst>
              <a:ext uri="{FF2B5EF4-FFF2-40B4-BE49-F238E27FC236}">
                <a16:creationId xmlns:a16="http://schemas.microsoft.com/office/drawing/2014/main" id="{5A82881C-5E23-4F2A-9F20-E6A6535F0BA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02717" y="2991570"/>
            <a:ext cx="4035425" cy="54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25" name="Tijdelijke aanduiding voor tekst 4">
            <a:extLst>
              <a:ext uri="{FF2B5EF4-FFF2-40B4-BE49-F238E27FC236}">
                <a16:creationId xmlns:a16="http://schemas.microsoft.com/office/drawing/2014/main" id="{F9EE9486-43DC-49B9-8D46-393A1EA0426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272600" y="911180"/>
            <a:ext cx="4035425" cy="54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26" name="Tijdelijke aanduiding voor tekst 4">
            <a:extLst>
              <a:ext uri="{FF2B5EF4-FFF2-40B4-BE49-F238E27FC236}">
                <a16:creationId xmlns:a16="http://schemas.microsoft.com/office/drawing/2014/main" id="{FF7370C4-2374-4F91-BC97-B5E6CFD112B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272600" y="1948230"/>
            <a:ext cx="4035425" cy="54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27" name="Tijdelijke aanduiding voor tekst 4">
            <a:extLst>
              <a:ext uri="{FF2B5EF4-FFF2-40B4-BE49-F238E27FC236}">
                <a16:creationId xmlns:a16="http://schemas.microsoft.com/office/drawing/2014/main" id="{7B01D89E-FC5E-4791-98FB-C0194D30FF1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272600" y="2985281"/>
            <a:ext cx="4035425" cy="54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17" name="Tijdelijke aanduiding voor afbeelding 3">
            <a:extLst>
              <a:ext uri="{FF2B5EF4-FFF2-40B4-BE49-F238E27FC236}">
                <a16:creationId xmlns:a16="http://schemas.microsoft.com/office/drawing/2014/main" id="{8533496B-8EE9-4F5F-BBF5-CABE3D9C22F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0641" y="4034790"/>
            <a:ext cx="2129699" cy="175744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21" name="Tijdelijke aanduiding voor afbeelding 3">
            <a:extLst>
              <a:ext uri="{FF2B5EF4-FFF2-40B4-BE49-F238E27FC236}">
                <a16:creationId xmlns:a16="http://schemas.microsoft.com/office/drawing/2014/main" id="{56AB71FD-EE32-4225-A772-5B864EC63C5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408444" y="4034789"/>
            <a:ext cx="2129699" cy="175744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30" name="Tijdelijke aanduiding voor afbeelding 3">
            <a:extLst>
              <a:ext uri="{FF2B5EF4-FFF2-40B4-BE49-F238E27FC236}">
                <a16:creationId xmlns:a16="http://schemas.microsoft.com/office/drawing/2014/main" id="{E9A0BDB8-41C8-4C2B-A84C-0AC3A740CAE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54763" y="4034789"/>
            <a:ext cx="2129699" cy="175744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31" name="Tijdelijke aanduiding voor afbeelding 3">
            <a:extLst>
              <a:ext uri="{FF2B5EF4-FFF2-40B4-BE49-F238E27FC236}">
                <a16:creationId xmlns:a16="http://schemas.microsoft.com/office/drawing/2014/main" id="{87744053-C268-4420-AD91-CCC5684A684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78326" y="4034789"/>
            <a:ext cx="2129699" cy="175744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470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CC8CF-0273-4F60-8EC1-72017058C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686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nl-NL" dirty="0" err="1"/>
              <a:t>Section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3E4F8C4-C301-47C9-83B7-15A2338913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314F175-DA18-4155-9A7C-47F5C245D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94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115BD-FD3B-46E0-B11B-1D2897A75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1216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21FBB1-389D-494B-9B89-5084A8C9F9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17321"/>
            <a:ext cx="10515600" cy="47274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90D16C7-4525-4DB2-8344-EC977D05E2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28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90139-33D7-4218-8334-618FD81A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1508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3775CC-CC0A-4315-BC7C-1CB3653A447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24599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03351F9-3048-46F4-AA8C-F681938E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24599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GB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45183C1-D623-4226-BE71-B1D865DF89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76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24F18-510D-41CA-A3D2-66021F78AC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5125"/>
            <a:ext cx="10541003" cy="132556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00FFB80-284C-450E-BF01-635F32D84A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1" y="1757174"/>
            <a:ext cx="5157787" cy="823912"/>
          </a:xfrm>
        </p:spPr>
        <p:txBody>
          <a:bodyPr anchor="t">
            <a:noAutofit/>
          </a:bodyPr>
          <a:lstStyle>
            <a:lvl1pPr marL="0" indent="0">
              <a:buNone/>
              <a:defRPr sz="2800" b="0" i="1" u="none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C15C760-16D9-4495-8C85-86D288E2072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6612" y="2647572"/>
            <a:ext cx="5157787" cy="344842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631B5C5-BDB7-4765-BB0F-1D895E83AA4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97603" y="1757174"/>
            <a:ext cx="5183188" cy="823912"/>
          </a:xfrm>
        </p:spPr>
        <p:txBody>
          <a:bodyPr anchor="t">
            <a:noAutofit/>
          </a:bodyPr>
          <a:lstStyle>
            <a:lvl1pPr marL="0" indent="0">
              <a:buNone/>
              <a:defRPr sz="2800" b="0" i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E502447-9377-4EE5-AE9C-FA832FA1D4F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97603" y="2647572"/>
            <a:ext cx="5183188" cy="344842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B8FF1679-8684-403E-9346-9560238B3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8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9E6DA31-7398-40E4-86D7-86B729C5F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13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F58250-45D5-4C8C-B8BA-516F41C5CA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486842" cy="5403850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A605145-1242-4E7B-9D39-9989A2312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AE1FC06D-8B74-48D3-A517-E9C163F652D9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325438" y="1703069"/>
            <a:ext cx="4692332" cy="415798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34D5FC2-C380-4DA1-9AD0-BB478AEB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438" y="457201"/>
            <a:ext cx="4692332" cy="1068388"/>
          </a:xfrm>
        </p:spPr>
        <p:txBody>
          <a:bodyPr anchor="b">
            <a:noAutofit/>
          </a:bodyPr>
          <a:lstStyle>
            <a:lvl1pPr>
              <a:defRPr sz="3600" b="1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2008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B6478-CC6C-4597-8AF4-714DFD1A11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438" y="457201"/>
            <a:ext cx="4692332" cy="1068388"/>
          </a:xfrm>
        </p:spPr>
        <p:txBody>
          <a:bodyPr anchor="b">
            <a:noAutofit/>
          </a:bodyPr>
          <a:lstStyle>
            <a:lvl1pPr>
              <a:defRPr sz="3600" b="1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GB" b="1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E5ED672-BF73-4263-92C9-76F120C5550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486842" cy="54038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9CD8B9-8F87-4BA7-A3D7-55CCACEFFFD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25438" y="1703069"/>
            <a:ext cx="4692332" cy="415798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07706D8-F4B2-4DF9-9ED2-289F478CDC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0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B6478-CC6C-4597-8AF4-714DFD1A11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438" y="457201"/>
            <a:ext cx="4692332" cy="1068388"/>
          </a:xfrm>
        </p:spPr>
        <p:txBody>
          <a:bodyPr anchor="b">
            <a:noAutofit/>
          </a:bodyPr>
          <a:lstStyle>
            <a:lvl1pPr>
              <a:defRPr sz="3600" b="1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9CD8B9-8F87-4BA7-A3D7-55CCACEFFFD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25438" y="1703069"/>
            <a:ext cx="4692332" cy="415798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07706D8-F4B2-4DF9-9ED2-289F478CDC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jdelijke aanduiding voor grafiek 5">
            <a:extLst>
              <a:ext uri="{FF2B5EF4-FFF2-40B4-BE49-F238E27FC236}">
                <a16:creationId xmlns:a16="http://schemas.microsoft.com/office/drawing/2014/main" id="{AAB99CBD-B936-44C2-AFA1-86838BA8B1D1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5201920" y="457200"/>
            <a:ext cx="6480175" cy="54038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n-lt"/>
              </a:defRPr>
            </a:lvl1pPr>
          </a:lstStyle>
          <a:p>
            <a:r>
              <a:rPr lang="en-GB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14615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CD401D2-2AC2-4519-8ECE-48246C6A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5325773-B4F9-422C-A53C-221A3A99B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9898167-51C9-4D5B-B7F5-909A58119A46}"/>
              </a:ext>
            </a:extLst>
          </p:cNvPr>
          <p:cNvSpPr txBox="1"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2816D1-792A-4F56-973F-8486660B4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36920" y="6531171"/>
            <a:ext cx="518160" cy="30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5BAE5-8154-4524-97D8-939BDB4481B4}" type="slidenum">
              <a:rPr lang="en-GB" smtClean="0"/>
              <a:t>‹#›</a:t>
            </a:fld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1A1AB-33E7-4222-A510-0D701C9BCF0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6004579"/>
            <a:ext cx="3765755" cy="97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0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1D77CEDE-43F7-4579-A64C-9E433EC1D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5BAE5-8154-4524-97D8-939BDB4481B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505CC6E-D9D6-4DFB-9BD1-C8BE2EEF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Towards circular water: Upscaling advanced wastewater treatment by ozonation for pharmaceutical control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5AB1901E-DD62-423F-BC67-2A3577E61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120" y="3435945"/>
            <a:ext cx="10515600" cy="1240829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GB" sz="2200" u="sng" dirty="0">
                <a:latin typeface="Myriad Pro" pitchFamily="34" charset="0"/>
              </a:rPr>
              <a:t>J. Versteegh</a:t>
            </a:r>
            <a:r>
              <a:rPr lang="en-GB" sz="2200" dirty="0">
                <a:latin typeface="Myriad Pro" pitchFamily="34" charset="0"/>
              </a:rPr>
              <a:t>, T. van de Pol, M. Spruijt, M. Hoekstra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49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3F407-6DC0-4A1B-B1D7-FB1C4D03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Bromate formation: Roturi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443333-FA59-4A7D-8FAA-A3865DA42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High bromate formation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8F65AA-90B1-4968-8DD7-DD3DAE3D0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10</a:t>
            </a:fld>
            <a:endParaRPr lang="en-GB"/>
          </a:p>
        </p:txBody>
      </p:sp>
      <p:pic>
        <p:nvPicPr>
          <p:cNvPr id="6" name="Tijdelijke aanduiding voor grafiek 5">
            <a:extLst>
              <a:ext uri="{FF2B5EF4-FFF2-40B4-BE49-F238E27FC236}">
                <a16:creationId xmlns:a16="http://schemas.microsoft.com/office/drawing/2014/main" id="{739C2C2E-E698-4A9E-9A56-3630295AE7E4}"/>
              </a:ext>
            </a:extLst>
          </p:cNvPr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6143934" y="1452097"/>
            <a:ext cx="4596782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2810C-4496-4292-B21D-205EE638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Bromate formation: bubble column</a:t>
            </a:r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32B98D60-2D3D-44B0-B0D9-98A58677ED1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45" r="534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12AB49-F6CA-41BB-8092-E7DCF3646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Relatively low bromate formation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0D42DF0-2A94-4D0A-9D14-20957CC1D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99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672AB-1EAF-4F7B-84FE-B1352164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11413B-FA6E-43C8-8037-C634194B2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Roturi</a:t>
            </a:r>
            <a:r>
              <a:rPr lang="en-US" dirty="0"/>
              <a:t> can degrade more OMP with a lower specific ozone dose than the bubble column</a:t>
            </a:r>
          </a:p>
          <a:p>
            <a:r>
              <a:rPr lang="en-US" dirty="0"/>
              <a:t>The </a:t>
            </a:r>
            <a:r>
              <a:rPr lang="en-US" dirty="0" err="1"/>
              <a:t>Roturi</a:t>
            </a:r>
            <a:r>
              <a:rPr lang="en-US" dirty="0"/>
              <a:t> forms bromate faster at a higher specific ozone dose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88A4E1-99C4-4D1B-9634-A9D3FFD72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20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5B4B-9CE3-4DDE-98AC-D34AD7BE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457201"/>
            <a:ext cx="4692332" cy="1068388"/>
          </a:xfrm>
        </p:spPr>
        <p:txBody>
          <a:bodyPr anchor="b">
            <a:normAutofit/>
          </a:bodyPr>
          <a:lstStyle/>
          <a:p>
            <a:r>
              <a:rPr lang="en-US" dirty="0"/>
              <a:t>WWTP Wervershoof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BB1A6-7E0F-41C7-B030-A30FC81FD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1" r="-1" b="-1"/>
          <a:stretch/>
        </p:blipFill>
        <p:spPr>
          <a:xfrm>
            <a:off x="5183188" y="457201"/>
            <a:ext cx="6486842" cy="5403850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EED49A-B445-F420-EBB6-D1E4849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5438" y="1703069"/>
            <a:ext cx="4692332" cy="4157981"/>
          </a:xfrm>
        </p:spPr>
        <p:txBody>
          <a:bodyPr/>
          <a:lstStyle/>
          <a:p>
            <a:r>
              <a:rPr lang="en-US" dirty="0"/>
              <a:t>Load: 296000 </a:t>
            </a:r>
            <a:r>
              <a:rPr lang="en-US" dirty="0" err="1"/>
              <a:t>p.e.</a:t>
            </a:r>
            <a:endParaRPr lang="en-US" dirty="0"/>
          </a:p>
          <a:p>
            <a:r>
              <a:rPr lang="en-US" dirty="0"/>
              <a:t>Q24: 50000 m3/d</a:t>
            </a:r>
          </a:p>
          <a:p>
            <a:r>
              <a:rPr lang="en-US" dirty="0"/>
              <a:t>RWF: 7800 m3/h</a:t>
            </a:r>
          </a:p>
          <a:p>
            <a:r>
              <a:rPr lang="en-US" dirty="0"/>
              <a:t>DWF: 3000 m3/h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90EF0-94B1-4390-B247-186D7AD18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36920" y="6531171"/>
            <a:ext cx="518160" cy="30777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85BAE5-8154-4524-97D8-939BDB4481B4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A7C9F407-E9B5-47DC-BFAE-86C313D33969}"/>
              </a:ext>
            </a:extLst>
          </p:cNvPr>
          <p:cNvSpPr/>
          <p:nvPr/>
        </p:nvSpPr>
        <p:spPr>
          <a:xfrm rot="20177556">
            <a:off x="9761137" y="3132978"/>
            <a:ext cx="1081430" cy="1074553"/>
          </a:xfrm>
          <a:prstGeom prst="donut">
            <a:avLst>
              <a:gd name="adj" fmla="val 35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27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6772829-926E-48ED-B8B8-60E1637D4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5612104" y="457201"/>
            <a:ext cx="5629009" cy="5403850"/>
          </a:xfrm>
          <a:noFill/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0997FDF-46C4-44AB-BD16-46AE031A67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36920" y="6531171"/>
            <a:ext cx="518160" cy="30777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85BAE5-8154-4524-97D8-939BDB4481B4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A267E5C-E011-4159-BF29-D055A72E8C62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325438" y="1703069"/>
            <a:ext cx="4692332" cy="415798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3 different ozone injection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700 m3/h (1/4 of DWF)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Modular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Expansion possible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7E751D-DFF2-4FF9-BA8B-A5E2CB98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457201"/>
            <a:ext cx="4692332" cy="1068388"/>
          </a:xfrm>
        </p:spPr>
        <p:txBody>
          <a:bodyPr anchor="b">
            <a:normAutofit/>
          </a:bodyPr>
          <a:lstStyle/>
          <a:p>
            <a:r>
              <a:rPr lang="en-US" sz="2500"/>
              <a:t>Design of the full-scale ozonation plant WWTP Wervershoof</a:t>
            </a:r>
          </a:p>
        </p:txBody>
      </p:sp>
    </p:spTree>
    <p:extLst>
      <p:ext uri="{BB962C8B-B14F-4D97-AF65-F5344CB8AC3E}">
        <p14:creationId xmlns:p14="http://schemas.microsoft.com/office/powerpoint/2010/main" val="351244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F162FEC-0C1E-4E09-9281-C083D161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699"/>
          <a:stretch/>
        </p:blipFill>
        <p:spPr>
          <a:xfrm>
            <a:off x="5568004" y="991395"/>
            <a:ext cx="5996933" cy="4981574"/>
          </a:xfrm>
          <a:prstGeom prst="rect">
            <a:avLst/>
          </a:prstGeom>
          <a:noFill/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C3891C-97C8-4728-A133-A07C5CC2D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36920" y="6531171"/>
            <a:ext cx="518160" cy="30777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85BAE5-8154-4524-97D8-939BDB4481B4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5A4CD75-4BDC-E171-566C-A1428C56D560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325438" y="1703069"/>
            <a:ext cx="4692332" cy="4157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Inline injection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Two Roturis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Compact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Contact tank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73D4EE-DF3A-41D6-9B8F-241D5B61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457201"/>
            <a:ext cx="4692332" cy="1068388"/>
          </a:xfrm>
        </p:spPr>
        <p:txBody>
          <a:bodyPr anchor="b">
            <a:normAutofit/>
          </a:bodyPr>
          <a:lstStyle/>
          <a:p>
            <a:r>
              <a:rPr lang="en-US"/>
              <a:t>Roturi</a:t>
            </a:r>
          </a:p>
        </p:txBody>
      </p:sp>
    </p:spTree>
    <p:extLst>
      <p:ext uri="{BB962C8B-B14F-4D97-AF65-F5344CB8AC3E}">
        <p14:creationId xmlns:p14="http://schemas.microsoft.com/office/powerpoint/2010/main" val="10148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9DD9B4-779A-4EE5-84BD-40E3F406B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295" y="457201"/>
            <a:ext cx="4390627" cy="5403850"/>
          </a:xfrm>
          <a:prstGeom prst="rect">
            <a:avLst/>
          </a:prstGeom>
          <a:noFill/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3442143-795F-49EA-A61F-987346F142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36920" y="6531171"/>
            <a:ext cx="518160" cy="30777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85BAE5-8154-4524-97D8-939BDB4481B4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B440886-3A58-4105-912E-28C06F4ECA3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325438" y="1703069"/>
            <a:ext cx="4692332" cy="415798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Conventional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325414-DD4E-4C7B-AEAE-D111B8D2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457201"/>
            <a:ext cx="4692332" cy="1068388"/>
          </a:xfrm>
        </p:spPr>
        <p:txBody>
          <a:bodyPr anchor="b">
            <a:normAutofit/>
          </a:bodyPr>
          <a:lstStyle/>
          <a:p>
            <a:r>
              <a:rPr lang="en-US"/>
              <a:t>Venturi injection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DC7FB-F2A0-4DA6-85D1-85C8E89A5754}"/>
              </a:ext>
            </a:extLst>
          </p:cNvPr>
          <p:cNvSpPr txBox="1"/>
          <p:nvPr/>
        </p:nvSpPr>
        <p:spPr>
          <a:xfrm>
            <a:off x="6305787" y="5861051"/>
            <a:ext cx="4241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https://www.oxidationtech.com/ozone/solubility/venturi-injector-vs-bubble-diffusers.html</a:t>
            </a:r>
          </a:p>
        </p:txBody>
      </p:sp>
    </p:spTree>
    <p:extLst>
      <p:ext uri="{BB962C8B-B14F-4D97-AF65-F5344CB8AC3E}">
        <p14:creationId xmlns:p14="http://schemas.microsoft.com/office/powerpoint/2010/main" val="1088269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E1CD2-D151-4108-96C1-E8DAD244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Diffusers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CB32C8D-C030-4DFB-B885-E35D3CB655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92" t="23055" r="26958" b="39014"/>
          <a:stretch/>
        </p:blipFill>
        <p:spPr>
          <a:xfrm>
            <a:off x="4810125" y="1703069"/>
            <a:ext cx="6625487" cy="2573656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F7C240-2D55-4BA1-AD47-5482F1AA0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Conventional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Reaction tank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F208D2-B98F-4998-9FE2-704612206D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17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427196-AAB1-46AC-866D-C74ED9230CDF}"/>
              </a:ext>
            </a:extLst>
          </p:cNvPr>
          <p:cNvCxnSpPr>
            <a:cxnSpLocks/>
          </p:cNvCxnSpPr>
          <p:nvPr/>
        </p:nvCxnSpPr>
        <p:spPr>
          <a:xfrm flipV="1">
            <a:off x="10410825" y="1266825"/>
            <a:ext cx="0" cy="164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414150-F73A-49D9-B227-5E68E3B9ECF1}"/>
              </a:ext>
            </a:extLst>
          </p:cNvPr>
          <p:cNvCxnSpPr/>
          <p:nvPr/>
        </p:nvCxnSpPr>
        <p:spPr>
          <a:xfrm flipV="1">
            <a:off x="9067800" y="3800475"/>
            <a:ext cx="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29494B-8AB4-47AB-B37D-3F3D5999399B}"/>
              </a:ext>
            </a:extLst>
          </p:cNvPr>
          <p:cNvCxnSpPr/>
          <p:nvPr/>
        </p:nvCxnSpPr>
        <p:spPr>
          <a:xfrm flipV="1">
            <a:off x="9763305" y="3800475"/>
            <a:ext cx="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04BD4DF-9918-4A27-829C-96FEC7213714}"/>
                  </a:ext>
                </a:extLst>
              </p14:cNvPr>
              <p14:cNvContentPartPr/>
              <p14:nvPr/>
            </p14:nvContentPartPr>
            <p14:xfrm>
              <a:off x="7810365" y="3206910"/>
              <a:ext cx="790920" cy="58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04BD4DF-9918-4A27-829C-96FEC72137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1365" y="3197910"/>
                <a:ext cx="80856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851E7DA-5628-4A80-BEAB-142A599AED5A}"/>
                  </a:ext>
                </a:extLst>
              </p14:cNvPr>
              <p14:cNvContentPartPr/>
              <p14:nvPr/>
            </p14:nvContentPartPr>
            <p14:xfrm>
              <a:off x="8600925" y="3139950"/>
              <a:ext cx="1124280" cy="719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851E7DA-5628-4A80-BEAB-142A599AED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91925" y="3131310"/>
                <a:ext cx="1141920" cy="73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F7E5296-33A7-479D-A164-580628D2C371}"/>
              </a:ext>
            </a:extLst>
          </p:cNvPr>
          <p:cNvGrpSpPr/>
          <p:nvPr/>
        </p:nvGrpSpPr>
        <p:grpSpPr>
          <a:xfrm>
            <a:off x="9705765" y="3130590"/>
            <a:ext cx="1390680" cy="656280"/>
            <a:chOff x="9705765" y="3130590"/>
            <a:chExt cx="1390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35CC8D9-2BED-4F07-822B-A6D058C5CF49}"/>
                    </a:ext>
                  </a:extLst>
                </p14:cNvPr>
                <p14:cNvContentPartPr/>
                <p14:nvPr/>
              </p14:nvContentPartPr>
              <p14:xfrm>
                <a:off x="10934445" y="3466830"/>
                <a:ext cx="162000" cy="32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35CC8D9-2BED-4F07-822B-A6D058C5CF4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25445" y="3457830"/>
                  <a:ext cx="1796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79ADFC-E810-485E-A97B-8EDAE0E624F6}"/>
                    </a:ext>
                  </a:extLst>
                </p14:cNvPr>
                <p14:cNvContentPartPr/>
                <p14:nvPr/>
              </p14:nvContentPartPr>
              <p14:xfrm>
                <a:off x="9705765" y="3130590"/>
                <a:ext cx="1360080" cy="595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79ADFC-E810-485E-A97B-8EDAE0E624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96765" y="3121950"/>
                  <a:ext cx="137772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45908E-FB88-452C-B9F6-DCEEA298DC2A}"/>
                    </a:ext>
                  </a:extLst>
                </p14:cNvPr>
                <p14:cNvContentPartPr/>
                <p14:nvPr/>
              </p14:nvContentPartPr>
              <p14:xfrm>
                <a:off x="10934445" y="3477990"/>
                <a:ext cx="143280" cy="18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45908E-FB88-452C-B9F6-DCEEA298DC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25805" y="3468990"/>
                  <a:ext cx="16092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0A5A161-A458-400C-AD74-CAAEC12DA1BC}"/>
                  </a:ext>
                </a:extLst>
              </p14:cNvPr>
              <p14:cNvContentPartPr/>
              <p14:nvPr/>
            </p14:nvContentPartPr>
            <p14:xfrm>
              <a:off x="10952085" y="3486630"/>
              <a:ext cx="96840" cy="27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0A5A161-A458-400C-AD74-CAAEC12DA1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43445" y="3477990"/>
                <a:ext cx="114480" cy="2901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2F3E888-259E-4E17-86FC-5B8B7400C4E3}"/>
              </a:ext>
            </a:extLst>
          </p:cNvPr>
          <p:cNvSpPr txBox="1"/>
          <p:nvPr/>
        </p:nvSpPr>
        <p:spPr>
          <a:xfrm>
            <a:off x="8820331" y="4622335"/>
            <a:ext cx="1152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Ozone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57DE0-4A48-4ACC-97F6-F722EA1B64AA}"/>
              </a:ext>
            </a:extLst>
          </p:cNvPr>
          <p:cNvSpPr txBox="1"/>
          <p:nvPr/>
        </p:nvSpPr>
        <p:spPr>
          <a:xfrm>
            <a:off x="9741870" y="430248"/>
            <a:ext cx="1323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Ozone off-gas</a:t>
            </a:r>
          </a:p>
        </p:txBody>
      </p:sp>
    </p:spTree>
    <p:extLst>
      <p:ext uri="{BB962C8B-B14F-4D97-AF65-F5344CB8AC3E}">
        <p14:creationId xmlns:p14="http://schemas.microsoft.com/office/powerpoint/2010/main" val="4212443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90E0C-543D-43BA-8B27-13BFD2AB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r>
              <a:rPr lang="nl-NL" dirty="0"/>
              <a:t> up!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4683B2-43FF-4B35-A6EE-E70939A69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Digital </a:t>
            </a:r>
            <a:r>
              <a:rPr lang="en-US" dirty="0"/>
              <a:t>Twin for advanced process</a:t>
            </a:r>
            <a:r>
              <a:rPr lang="nl-NL" dirty="0"/>
              <a:t> control</a:t>
            </a:r>
          </a:p>
          <a:p>
            <a:r>
              <a:rPr lang="nl-NL" dirty="0"/>
              <a:t>Poster </a:t>
            </a:r>
            <a:r>
              <a:rPr lang="en-US" dirty="0"/>
              <a:t>presentation</a:t>
            </a:r>
            <a:r>
              <a:rPr lang="nl-NL" dirty="0"/>
              <a:t> at YWP</a:t>
            </a:r>
          </a:p>
          <a:p>
            <a:r>
              <a:rPr lang="nl-NL" dirty="0"/>
              <a:t>Q3 - 2022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6AA501-80C5-4907-8CBC-91DAC00B3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305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41ADC-9BAB-48AF-BA6A-054C89AE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AE54D5-FC51-490C-96F7-9FE6270E9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Ministery</a:t>
            </a:r>
            <a:r>
              <a:rPr lang="en-US" dirty="0"/>
              <a:t> of Infrastructure and Water Management</a:t>
            </a:r>
          </a:p>
          <a:p>
            <a:r>
              <a:rPr lang="en-US" dirty="0"/>
              <a:t>IPMV (STOWA)</a:t>
            </a:r>
          </a:p>
          <a:p>
            <a:r>
              <a:rPr lang="en-US" dirty="0" err="1"/>
              <a:t>Topconsortia</a:t>
            </a:r>
            <a:r>
              <a:rPr lang="en-US" dirty="0"/>
              <a:t> for Knowledge &amp; Innovation (TKI)</a:t>
            </a:r>
          </a:p>
          <a:p>
            <a:r>
              <a:rPr lang="en-US" dirty="0"/>
              <a:t>Joop Kruithof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2912C4-C929-4FE8-90AD-484DF85B0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953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2FC37-E96A-4A21-8C4A-E8EDB95C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Research partners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5D48B4-375B-490A-8F18-6534904D7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HHNK, Water </a:t>
            </a:r>
            <a:r>
              <a:rPr lang="en-US" dirty="0"/>
              <a:t>Authority</a:t>
            </a:r>
            <a:r>
              <a:rPr lang="nl-NL" dirty="0"/>
              <a:t> North Holland</a:t>
            </a:r>
          </a:p>
          <a:p>
            <a:r>
              <a:rPr lang="nl-NL" dirty="0"/>
              <a:t>PWN, Water Supply Company North Holland</a:t>
            </a:r>
          </a:p>
          <a:p>
            <a:r>
              <a:rPr lang="en-US" dirty="0"/>
              <a:t>PWN Technologies, R&amp;D Drinking Water Technology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4AAFC38-591A-4031-A1BF-76B5E5284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72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4F4221-BCFA-438B-8B2C-E0DC702B2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20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BBEB1-846D-4D34-8FD2-4C7DD9433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+31 6 82 62 01 46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006B1-3DF2-4A4D-B3CF-A60B7F34F6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hhnk.nl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0F1636-2970-4FBB-8D7A-50ECCE1039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j.versteegh@hhnk.nl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3EB885-C684-423B-A680-C958259DA7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linkedin.com/in/jeremyversteegh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743572-89E5-4C26-AFF2-04EBB54B6B62}"/>
              </a:ext>
            </a:extLst>
          </p:cNvPr>
          <p:cNvSpPr/>
          <p:nvPr/>
        </p:nvSpPr>
        <p:spPr>
          <a:xfrm>
            <a:off x="486138" y="2802233"/>
            <a:ext cx="774337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4D8827-D654-4CC4-A53F-F3CC11B5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49" y="4428839"/>
            <a:ext cx="1963082" cy="9693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E733A3-A029-4FA2-B371-5AC4278EF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304" y="4285159"/>
            <a:ext cx="1550615" cy="1256708"/>
          </a:xfrm>
          <a:prstGeom prst="rect">
            <a:avLst/>
          </a:prstGeom>
        </p:spPr>
      </p:pic>
      <p:pic>
        <p:nvPicPr>
          <p:cNvPr id="22" name="Afbeelding 39" descr="Icon&#10;&#10;Description automatically generated">
            <a:extLst>
              <a:ext uri="{FF2B5EF4-FFF2-40B4-BE49-F238E27FC236}">
                <a16:creationId xmlns:a16="http://schemas.microsoft.com/office/drawing/2014/main" id="{14C9CD69-7184-4310-BD4D-03E535A66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00" y="4547351"/>
            <a:ext cx="1634585" cy="732324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2064E1-1136-4901-90E7-7866411A6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709" y="4637684"/>
            <a:ext cx="2306932" cy="5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5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96751-4902-439A-ADF2-57313E8B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085"/>
          </a:xfrm>
        </p:spPr>
        <p:txBody>
          <a:bodyPr anchor="ctr">
            <a:normAutofit/>
          </a:bodyPr>
          <a:lstStyle/>
          <a:p>
            <a:r>
              <a:rPr lang="en-US"/>
              <a:t>Stakeholders interests research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A25BDDE-2CF5-4F57-92B3-11AEFC272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45991"/>
          </a:xfrm>
        </p:spPr>
        <p:txBody>
          <a:bodyPr>
            <a:normAutofit/>
          </a:bodyPr>
          <a:lstStyle/>
          <a:p>
            <a:r>
              <a:rPr lang="en-US"/>
              <a:t>HHNK: Quality improvement</a:t>
            </a:r>
          </a:p>
          <a:p>
            <a:r>
              <a:rPr lang="en-US"/>
              <a:t>PWN: Source protection</a:t>
            </a:r>
          </a:p>
          <a:p>
            <a:endParaRPr lang="en-US"/>
          </a:p>
          <a:p>
            <a:r>
              <a:rPr lang="en-US"/>
              <a:t>HHNK &amp; PWN: Wastewater reuse</a:t>
            </a:r>
          </a:p>
          <a:p>
            <a:endParaRPr lang="en-US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A86169D5-1BEC-4F32-8607-2FFE78BCA6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6172200" y="2659697"/>
            <a:ext cx="5181600" cy="2577846"/>
          </a:xfrm>
          <a:noFill/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5504284-658C-49B7-BCD3-C6DBECF5DA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36920" y="6531171"/>
            <a:ext cx="518160" cy="30777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85BAE5-8154-4524-97D8-939BDB4481B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62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09592-F489-4A8C-9C36-D5B4393F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requirements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8B72FE-C151-46B3-B25E-95464B3DD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70% OMP degradation over the entire treatment process</a:t>
            </a:r>
          </a:p>
          <a:p>
            <a:r>
              <a:rPr lang="en-US"/>
              <a:t>Bromate formation must be manageable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171986-B0C2-4A8A-87EC-97E417C90C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28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A3168C-2747-4C8F-A6D0-87D5C920F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D9710C-27FE-472D-915D-100664011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two ozone injection systems to make better informed design decisions for the full-scale plant at WWTP Wervershoof</a:t>
            </a:r>
          </a:p>
          <a:p>
            <a:endParaRPr lang="nl-NL" dirty="0"/>
          </a:p>
          <a:p>
            <a:r>
              <a:rPr lang="en-US" dirty="0"/>
              <a:t>Better understanding of ozonation and hands-on experience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6B0F9DA-133F-4130-9448-1E314EA29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1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4CA78-EAB2-4688-A60F-3E03FAE1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ozone injection systems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92C94B-92B6-4E35-8D52-47C145D07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Roturi®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D8F9FF8-B3D9-42D1-87A4-B10B5B69C6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Inline injection</a:t>
            </a:r>
          </a:p>
          <a:p>
            <a:r>
              <a:rPr lang="en-US"/>
              <a:t>Rotating venturi</a:t>
            </a:r>
          </a:p>
          <a:p>
            <a:r>
              <a:rPr lang="en-US"/>
              <a:t>No full-scale experience on WWTP effluent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63C1FFA-07CF-4933-8BDF-28E00A27A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Bubble Column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0CBFE09-CDCA-420C-AB6A-B1BC8ECF90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Conventional system</a:t>
            </a:r>
          </a:p>
          <a:p>
            <a:r>
              <a:rPr lang="en-US"/>
              <a:t>Proven technology for WWTP effluent (Germany, Switzerland)</a:t>
            </a:r>
          </a:p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53D9336-C978-49EE-8985-0F8A8421A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15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AA192-32E9-4DC9-8000-755AE6B0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</a:t>
            </a:r>
            <a:r>
              <a:rPr lang="nl-NL" dirty="0"/>
              <a:t> setup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136157-5A70-4665-8EF4-66F05EB12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Roturi® pilot (10 m3/h)</a:t>
            </a:r>
          </a:p>
          <a:p>
            <a:endParaRPr lang="nl-NL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4BAB1BA2-68F6-48F9-A9DC-4D821A40E9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0" y="2169130"/>
            <a:ext cx="4327143" cy="3243240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84575A9-E17C-4A65-9E96-5287526B3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Bubble Column bench scale (6 L)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B8721266-270F-4DC8-A177-DEDFE20525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7603" y="2169130"/>
            <a:ext cx="3659041" cy="3243240"/>
          </a:xfrm>
          <a:prstGeom prst="rect">
            <a:avLst/>
          </a:prstGeom>
        </p:spPr>
      </p:pic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F6ED94D-4548-41AB-8E0D-7CF741B33B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96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DF3AA-356D-4E72-9141-C088E8C1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Roturi vs Bubble Column (Spiked)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380E1DC-6B88-4FDD-951D-72F06B662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11 Target pharmaceuticals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Detection limit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Spiked matrix (x100)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35D2CF5-15C4-4F12-9ADC-F1CFFA81A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8</a:t>
            </a:fld>
            <a:endParaRPr lang="en-GB"/>
          </a:p>
        </p:txBody>
      </p:sp>
      <p:pic>
        <p:nvPicPr>
          <p:cNvPr id="6" name="Tijdelijke aanduiding voor grafiek 5">
            <a:extLst>
              <a:ext uri="{FF2B5EF4-FFF2-40B4-BE49-F238E27FC236}">
                <a16:creationId xmlns:a16="http://schemas.microsoft.com/office/drawing/2014/main" id="{EED282D7-C708-453C-B33E-7A6D0C7E3BB4}"/>
              </a:ext>
            </a:extLst>
          </p:cNvPr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6355080" y="1703069"/>
            <a:ext cx="5363998" cy="393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CF3D4-C4D6-4D9B-8EDD-1E5109BD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Roturi vs Bubble Column (Metformine)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81C975-7AF5-4ED6-AF46-13517D60E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reaction rate constant for ozone (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O3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higher ozone dosage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D1373C-A60D-429D-A19B-ABE7120ED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5BAE5-8154-4524-97D8-939BDB4481B4}" type="slidenum">
              <a:rPr lang="en-GB" smtClean="0"/>
              <a:t>9</a:t>
            </a:fld>
            <a:endParaRPr lang="en-GB"/>
          </a:p>
        </p:txBody>
      </p:sp>
      <p:pic>
        <p:nvPicPr>
          <p:cNvPr id="7" name="Tijdelijke aanduiding voor grafiek 6">
            <a:extLst>
              <a:ext uri="{FF2B5EF4-FFF2-40B4-BE49-F238E27FC236}">
                <a16:creationId xmlns:a16="http://schemas.microsoft.com/office/drawing/2014/main" id="{6FDE61F3-7921-4CD2-9AB3-FC58602B5584}"/>
              </a:ext>
            </a:extLst>
          </p:cNvPr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6096000" y="1703069"/>
            <a:ext cx="5667796" cy="41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62025"/>
      </p:ext>
    </p:extLst>
  </p:cSld>
  <p:clrMapOvr>
    <a:masterClrMapping/>
  </p:clrMapOvr>
</p:sld>
</file>

<file path=ppt/theme/theme1.xml><?xml version="1.0" encoding="utf-8"?>
<a:theme xmlns:a="http://schemas.openxmlformats.org/drawingml/2006/main" name="YWP2022">
  <a:themeElements>
    <a:clrScheme name="Blauwgro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WP2022_template" id="{75F662C6-7D3F-4B38-9AAB-3C68264CFB03}" vid="{CA14F7B2-49E8-456A-84B3-C9A6C389E1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4" ma:contentTypeDescription="Create a new document." ma:contentTypeScope="" ma:versionID="5387e7cbef480b8df1b51dc0ef55ac8c">
  <xsd:schema xmlns:xsd="http://www.w3.org/2001/XMLSchema" xmlns:xs="http://www.w3.org/2001/XMLSchema" xmlns:p="http://schemas.microsoft.com/office/2006/metadata/properties" xmlns:ns2="71564668-aa87-48e2-b8b4-12fb9ab27000" targetNamespace="http://schemas.microsoft.com/office/2006/metadata/properties" ma:root="true" ma:fieldsID="e2e762edc8edaccd985098fccf56031c" ns2:_="">
    <xsd:import namespace="71564668-aa87-48e2-b8b4-12fb9ab27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0C1C7-9F70-42DF-B5DA-5A5D42567162}">
  <ds:schemaRefs>
    <ds:schemaRef ds:uri="http://purl.org/dc/terms/"/>
    <ds:schemaRef ds:uri="http://schemas.openxmlformats.org/package/2006/metadata/core-properties"/>
    <ds:schemaRef ds:uri="8a8f937e-0343-45ed-92f2-7a534bc7d221"/>
    <ds:schemaRef ds:uri="http://purl.org/dc/dcmitype/"/>
    <ds:schemaRef ds:uri="7d9df584-7641-4873-b4f3-cdb8af566a20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6802CC-71F0-418A-85E8-195E4BB63D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2A9E05-6BCD-4707-AEFE-A43DF235123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2779</TotalTime>
  <Words>411</Words>
  <Application>Microsoft Office PowerPoint</Application>
  <PresentationFormat>Widescreen</PresentationFormat>
  <Paragraphs>99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Franklin Gothic Book</vt:lpstr>
      <vt:lpstr>Franklin Gothic Medium</vt:lpstr>
      <vt:lpstr>Myriad Pro</vt:lpstr>
      <vt:lpstr>Times New Roman</vt:lpstr>
      <vt:lpstr>YWP2022</vt:lpstr>
      <vt:lpstr>Towards circular water: Upscaling advanced wastewater treatment by ozonation for pharmaceutical control</vt:lpstr>
      <vt:lpstr>Research partners</vt:lpstr>
      <vt:lpstr>Stakeholders interests research</vt:lpstr>
      <vt:lpstr>Technical requirements</vt:lpstr>
      <vt:lpstr>Research objectives</vt:lpstr>
      <vt:lpstr>Comparing ozone injection systems</vt:lpstr>
      <vt:lpstr>Experimental setup</vt:lpstr>
      <vt:lpstr>Roturi vs Bubble Column (Spiked)</vt:lpstr>
      <vt:lpstr>Roturi vs Bubble Column (Metformine)</vt:lpstr>
      <vt:lpstr>Bromate formation: Roturi</vt:lpstr>
      <vt:lpstr>Bromate formation: bubble column</vt:lpstr>
      <vt:lpstr>Conclusions</vt:lpstr>
      <vt:lpstr>WWTP Wervershoof</vt:lpstr>
      <vt:lpstr>Design of the full-scale ozonation plant WWTP Wervershoof</vt:lpstr>
      <vt:lpstr>Roturi</vt:lpstr>
      <vt:lpstr>Venturi injection</vt:lpstr>
      <vt:lpstr>Diffusers</vt:lpstr>
      <vt:lpstr>Scaling up!</vt:lpstr>
      <vt:lpstr>Acknowledgements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YWP2022OC</dc:creator>
  <cp:lastModifiedBy>Spruijt, M (Martin)</cp:lastModifiedBy>
  <cp:revision>279</cp:revision>
  <dcterms:created xsi:type="dcterms:W3CDTF">2015-07-09T11:57:30Z</dcterms:created>
  <dcterms:modified xsi:type="dcterms:W3CDTF">2022-04-05T11:53:59Z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  <property fmtid="{D5CDD505-2E9C-101B-9397-08002B2CF9AE}" pid="3" name="MediaServiceImageTags">
    <vt:lpwstr/>
  </property>
</Properties>
</file>